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BDC0249-3790-46A3-9E40-8D82F412F1EA}">
          <p14:sldIdLst>
            <p14:sldId id="266"/>
            <p14:sldId id="257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ru-RU" noProof="1"/>
            <a:t>Для работы с директорией</a:t>
          </a:r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ru-RU" noProof="1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ru-RU" noProof="1"/>
        </a:p>
      </dgm:t>
    </dgm:pt>
    <dgm:pt modelId="{1777E161-D0DE-4D31-91FE-E2AD8AAC6AA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ru-RU" noProof="1"/>
            <a:t>Для Работы с операционной системой</a:t>
          </a:r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ru-RU" noProof="1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ru-RU" noProof="1"/>
        </a:p>
      </dgm:t>
    </dgm:pt>
    <dgm:pt modelId="{A0E3938A-38FD-4C6B-BC76-DCF294EE93D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ru-RU" noProof="1"/>
            <a:t>Для</a:t>
          </a:r>
          <a:r>
            <a:rPr lang="ru-RU" baseline="0" noProof="1"/>
            <a:t> предоставление информации пользователя</a:t>
          </a:r>
          <a:endParaRPr lang="ru-RU" noProof="1"/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ru-RU" noProof="1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ru-RU" noProof="1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582956" y="313150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919331" y="649525"/>
          <a:ext cx="905625" cy="905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78393" y="238315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500" kern="1200" noProof="1"/>
            <a:t>Для работы с директорией</a:t>
          </a:r>
        </a:p>
      </dsp:txBody>
      <dsp:txXfrm>
        <a:off x="78393" y="2383150"/>
        <a:ext cx="2587500" cy="720000"/>
      </dsp:txXfrm>
    </dsp:sp>
    <dsp:sp modelId="{0E81F59E-BE24-4A43-8B4D-78AE486DB35A}">
      <dsp:nvSpPr>
        <dsp:cNvPr id="0" name=""/>
        <dsp:cNvSpPr/>
      </dsp:nvSpPr>
      <dsp:spPr>
        <a:xfrm>
          <a:off x="3623269" y="313150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3959644" y="649525"/>
          <a:ext cx="905625" cy="905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118706" y="238315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500" kern="1200" noProof="1"/>
            <a:t>Для Работы с операционной системой</a:t>
          </a:r>
        </a:p>
      </dsp:txBody>
      <dsp:txXfrm>
        <a:off x="3118706" y="2383150"/>
        <a:ext cx="2587500" cy="720000"/>
      </dsp:txXfrm>
    </dsp:sp>
    <dsp:sp modelId="{81253FDF-02A1-40D1-89CA-3EA7AF168FD7}">
      <dsp:nvSpPr>
        <dsp:cNvPr id="0" name=""/>
        <dsp:cNvSpPr/>
      </dsp:nvSpPr>
      <dsp:spPr>
        <a:xfrm>
          <a:off x="6663581" y="313150"/>
          <a:ext cx="1578375" cy="15783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6999956" y="649525"/>
          <a:ext cx="905625" cy="905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159019" y="2383150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500" kern="1200" noProof="1"/>
            <a:t>Для</a:t>
          </a:r>
          <a:r>
            <a:rPr lang="ru-RU" sz="1500" kern="1200" baseline="0" noProof="1"/>
            <a:t> предоставление информации пользователя</a:t>
          </a:r>
          <a:endParaRPr lang="ru-RU" sz="1500" kern="1200" noProof="1"/>
        </a:p>
      </dsp:txBody>
      <dsp:txXfrm>
        <a:off x="6159019" y="2383150"/>
        <a:ext cx="258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Список значков в форме листа с подписями"/>
  <dgm:desc val="Используется для отображения непоследовательных или сгруппированных блоков данных, сопровождаемых соответствующими визуальными элементами. Рекомендуется использовать значки или небольшие изображения с краткими текстовыми подпис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5:31:0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1 725 24575,'6'-4'0,"0"1"0,1-1 0,0 1 0,0 0 0,0 1 0,0-1 0,12-1 0,12-3 0,986-190 0,-774 157 0,1136-151 0,-1047 137 0,117-11 0,-59 19 0,-73 6 0,-123 19 0,329-16 0,699 36 0,694 5 0,-1389 7 0,111 1 0,1407-13 0,-1871 8 0,252 41 0,-246-16 0,165 18 0,-282-47-1365,-11-2-5461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5:31:04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24575,'5'0'0,"8"0"0,22 0 0,30 0 0,34 7 0,25 12 0,7 2 0,-3-3 0,0-4 0,-5-5 0,-12-3 0,-17-4 0,-20-1 0,-19-1 0,-19-1-8191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5:31:06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1259 24575,'16'0'0,"37"-4"0,37-29 0,35-25 0,32-34 0,41-25 0,50-32 0,22-11-1017,14 2 1017,1 8 0,-28 22 0,-53 28 0,-54 32 0,-52 27-7174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7011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218307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5776165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461902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044707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411252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 rtl="0"/>
            <a:endParaRPr lang="ru-RU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63820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 rtl="0"/>
            <a:fld id="{5BCDC9F1-268A-4091-BAC6-2494ACC909FC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37755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 rtl="0"/>
            <a:fld id="{4F9B3565-1F76-420A-B78B-C2C9097FF6FB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27623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A94D125-5C3A-41D5-90C4-866B6664178E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4279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C327E36-CB2D-4A1C-8C2B-9983D24B7C7D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988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48AAA74-EBDF-4065-BA01-EAD1E46D84DC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8558347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49CBAE-AF0A-42A3-BDB4-1438573F8ABA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69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B284DF-F3AE-4C6D-B27A-5F5A94BB17DE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1553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5CE0A4B-A8AC-45B6-9A53-81E2E3636ED8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48569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424DF1-A180-4FEF-B716-7D70235CFA39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1912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55A7CB3-46D4-4B4A-A661-60E13D0BC640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ru-RU" noProof="1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8885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01.05.2022</a:t>
            </a:fld>
            <a:endParaRPr lang="ru-RU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43004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customXml" Target="../ink/ink3.xml"/><Relationship Id="rId3" Type="http://schemas.openxmlformats.org/officeDocument/2006/relationships/audio" Target="../media/audio1.wav"/><Relationship Id="rId7" Type="http://schemas.openxmlformats.org/officeDocument/2006/relationships/diagramColors" Target="../diagrams/colors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customXml" Target="../ink/ink2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png"/><Relationship Id="rId4" Type="http://schemas.openxmlformats.org/officeDocument/2006/relationships/diagramData" Target="../diagrams/data1.xml"/><Relationship Id="rId9" Type="http://schemas.openxmlformats.org/officeDocument/2006/relationships/customXml" Target="../ink/ink1.xml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dimasribnyj12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очень крупный план графика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ru-RU" sz="3200" noProof="1">
                <a:solidFill>
                  <a:srgbClr val="FFFFFF"/>
                </a:solidFill>
              </a:rPr>
              <a:t>Модуль </a:t>
            </a:r>
            <a:r>
              <a:rPr lang="en-US" sz="3200" noProof="1">
                <a:solidFill>
                  <a:srgbClr val="FFFFFF"/>
                </a:solidFill>
              </a:rPr>
              <a:t>os</a:t>
            </a:r>
            <a:endParaRPr lang="ru-RU" sz="3200" noProof="1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ru-RU" sz="1800" noProof="1">
                <a:solidFill>
                  <a:srgbClr val="FFFFFF"/>
                </a:solidFill>
              </a:rPr>
              <a:t>Один из основных модулей </a:t>
            </a:r>
            <a:r>
              <a:rPr lang="en-US" sz="1800" noProof="1">
                <a:solidFill>
                  <a:srgbClr val="FFFFFF"/>
                </a:solidFill>
              </a:rPr>
              <a:t>python</a:t>
            </a:r>
            <a:endParaRPr lang="ru-RU" sz="1800" noProof="1">
              <a:solidFill>
                <a:srgbClr val="FFFFFF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6628EE-E774-4D1E-A52F-C2E5159E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779" y="752057"/>
            <a:ext cx="2548890" cy="254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85800"/>
            <a:ext cx="9601200" cy="1485900"/>
          </a:xfrm>
        </p:spPr>
        <p:txBody>
          <a:bodyPr rtlCol="0">
            <a:normAutofit/>
          </a:bodyPr>
          <a:lstStyle/>
          <a:p>
            <a:pPr rtl="0"/>
            <a:r>
              <a:rPr lang="ru-RU" noProof="1"/>
              <a:t>Для чего мы используем модуль </a:t>
            </a:r>
            <a:r>
              <a:rPr lang="en-US" noProof="1"/>
              <a:t>os?</a:t>
            </a:r>
            <a:endParaRPr lang="ru-RU" noProof="1"/>
          </a:p>
        </p:txBody>
      </p:sp>
      <p:graphicFrame>
        <p:nvGraphicFramePr>
          <p:cNvPr id="5" name="Объект 2" descr="Значок графического элемента SmartArt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1487"/>
              </p:ext>
            </p:extLst>
          </p:nvPr>
        </p:nvGraphicFramePr>
        <p:xfrm>
          <a:off x="1155700" y="2603500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AA18B46-1162-4CDF-97DB-F101E0DA6F4C}"/>
              </a:ext>
            </a:extLst>
          </p:cNvPr>
          <p:cNvGrpSpPr/>
          <p:nvPr/>
        </p:nvGrpSpPr>
        <p:grpSpPr>
          <a:xfrm>
            <a:off x="2466040" y="2314889"/>
            <a:ext cx="4510800" cy="505080"/>
            <a:chOff x="2466040" y="2314889"/>
            <a:chExt cx="451080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F254C782-1FDE-4486-B419-96E289A384EC}"/>
                    </a:ext>
                  </a:extLst>
                </p14:cNvPr>
                <p14:cNvContentPartPr/>
                <p14:nvPr/>
              </p14:nvContentPartPr>
              <p14:xfrm>
                <a:off x="2466040" y="2532329"/>
                <a:ext cx="4510800" cy="261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F254C782-1FDE-4486-B419-96E289A384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57400" y="2523329"/>
                  <a:ext cx="4528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625291AE-FFB8-44EF-A7A6-F43292EE9BCA}"/>
                    </a:ext>
                  </a:extLst>
                </p14:cNvPr>
                <p14:cNvContentPartPr/>
                <p14:nvPr/>
              </p14:nvContentPartPr>
              <p14:xfrm>
                <a:off x="2474320" y="2784689"/>
                <a:ext cx="439560" cy="352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625291AE-FFB8-44EF-A7A6-F43292EE9B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5320" y="2776049"/>
                  <a:ext cx="457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4FF75C01-2D94-4771-8216-B274C9788496}"/>
                    </a:ext>
                  </a:extLst>
                </p14:cNvPr>
                <p14:cNvContentPartPr/>
                <p14:nvPr/>
              </p14:nvContentPartPr>
              <p14:xfrm>
                <a:off x="2474320" y="2314889"/>
                <a:ext cx="876600" cy="45324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4FF75C01-2D94-4771-8216-B274C97884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65320" y="2306249"/>
                  <a:ext cx="894240" cy="470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30AD761-3B01-4D63-806E-19F7D7DADD87}"/>
              </a:ext>
            </a:extLst>
          </p:cNvPr>
          <p:cNvSpPr txBox="1"/>
          <p:nvPr/>
        </p:nvSpPr>
        <p:spPr>
          <a:xfrm>
            <a:off x="6973728" y="2314889"/>
            <a:ext cx="426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Это то что будет обсуждаться, в этой презентацией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ransition spd="slow">
    <p:randomBar dir="vert"/>
    <p:sndAc>
      <p:stSnd>
        <p:snd r:embed="rId3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3A11F-63DA-44F0-BF7A-F4645F48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 нам нужно ещё один модуль достать из модуля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ru-RU" dirty="0"/>
              <a:t> и им будет </a:t>
            </a:r>
            <a:r>
              <a:rPr lang="en-US" dirty="0" err="1"/>
              <a:t>os.path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5DD404-7623-469A-8FED-FE1DBBF7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Именно </a:t>
            </a:r>
            <a:r>
              <a:rPr lang="en-US" dirty="0" err="1"/>
              <a:t>os.path</a:t>
            </a:r>
            <a:r>
              <a:rPr lang="ru-RU" dirty="0"/>
              <a:t> предоставляет работу вам с директорией.</a:t>
            </a:r>
          </a:p>
          <a:p>
            <a:r>
              <a:rPr lang="en-US" dirty="0" err="1"/>
              <a:t>os.path</a:t>
            </a:r>
            <a:r>
              <a:rPr lang="ru-RU" dirty="0"/>
              <a:t> это модуль находящиеся внутри модуля</a:t>
            </a:r>
            <a:r>
              <a:rPr lang="en-US" dirty="0"/>
              <a:t> </a:t>
            </a:r>
            <a:r>
              <a:rPr lang="en-US" dirty="0" err="1"/>
              <a:t>os</a:t>
            </a:r>
            <a:endParaRPr lang="en-US" dirty="0"/>
          </a:p>
          <a:p>
            <a:r>
              <a:rPr lang="ru-RU" dirty="0"/>
              <a:t>Этот модуль можно часто увидеть в любом программе написанный на </a:t>
            </a:r>
            <a:r>
              <a:rPr lang="en-US" dirty="0"/>
              <a:t>python</a:t>
            </a:r>
          </a:p>
          <a:p>
            <a:r>
              <a:rPr lang="ru-RU" dirty="0"/>
              <a:t>И в этом презентации поговорим об </a:t>
            </a:r>
            <a:r>
              <a:rPr lang="en-US" dirty="0" err="1"/>
              <a:t>os.path</a:t>
            </a:r>
            <a:r>
              <a:rPr lang="ru-RU" dirty="0"/>
              <a:t>, но перед этим скажем что..</a:t>
            </a:r>
          </a:p>
          <a:p>
            <a:r>
              <a:rPr lang="ru-RU" dirty="0"/>
              <a:t>Модуль </a:t>
            </a:r>
            <a:r>
              <a:rPr lang="ru-RU" dirty="0" err="1"/>
              <a:t>os</a:t>
            </a:r>
            <a:r>
              <a:rPr lang="ru-RU" dirty="0"/>
              <a:t> предоставляет множество функций для работы с операционной системой, причём их поведение, как правило, не зависит от ОС, поэтому программы остаются переносимыми. Здесь будут приведены наиболее часто используемые из них.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32569"/>
      </p:ext>
    </p:extLst>
  </p:cSld>
  <p:clrMapOvr>
    <a:masterClrMapping/>
  </p:clrMapOvr>
  <p:transition spd="slow">
    <p:push dir="u"/>
    <p:sndAc>
      <p:stSnd>
        <p:snd r:embed="rId2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D8BDB1-D33A-4D25-B4A1-90532EA0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os.path.abspath</a:t>
            </a:r>
            <a:r>
              <a:rPr lang="ru-RU" b="1" dirty="0"/>
              <a:t>, вот его мы больше всего используем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B2C086-507D-4255-9488-17C6CB76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Этот метод позволяет возвращать нормализованный абсолютный путь.</a:t>
            </a:r>
          </a:p>
          <a:p>
            <a:r>
              <a:rPr lang="ru-RU" dirty="0"/>
              <a:t>Если его нет, то вы не сможете сделать так чтобы с одной стороны программа мог видеть файл, с другой стороны чтобы он был рядом с программой.</a:t>
            </a:r>
          </a:p>
          <a:p>
            <a:r>
              <a:rPr lang="ru-RU" dirty="0"/>
              <a:t>Единственное где вы не увидите этот метод или даже модуль, так это на сайтах </a:t>
            </a:r>
            <a:r>
              <a:rPr lang="en-US" dirty="0" err="1"/>
              <a:t>github</a:t>
            </a:r>
            <a:r>
              <a:rPr lang="ru-RU" dirty="0"/>
              <a:t> и других.</a:t>
            </a:r>
          </a:p>
          <a:p>
            <a:r>
              <a:rPr lang="ru-RU" dirty="0"/>
              <a:t>Самая востребованный метод в этом модуле между прочим.</a:t>
            </a:r>
          </a:p>
          <a:p>
            <a:r>
              <a:rPr lang="ru-RU" dirty="0"/>
              <a:t>В противном случае если нету этого метода, вам выдадут ошибку</a:t>
            </a:r>
            <a:r>
              <a:rPr lang="en-US" dirty="0"/>
              <a:t> “</a:t>
            </a:r>
            <a:r>
              <a:rPr lang="en-US" u="sng" dirty="0">
                <a:solidFill>
                  <a:srgbClr val="FF0000"/>
                </a:solidFill>
              </a:rPr>
              <a:t>no such file directory</a:t>
            </a: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ru-RU" dirty="0">
                <a:solidFill>
                  <a:schemeClr val="tx1"/>
                </a:solidFill>
              </a:rPr>
              <a:t> и далее где и что нету.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22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62C2A-83CF-4C3A-8FEE-2DB8FF9F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os.path.join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DFB462-2D38-4ACF-8123-030920146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Мы на прошлом слайде говорили про</a:t>
            </a:r>
            <a:r>
              <a:rPr lang="en-US" dirty="0"/>
              <a:t> </a:t>
            </a:r>
            <a:r>
              <a:rPr lang="en-US" dirty="0" err="1"/>
              <a:t>os.path.abspath</a:t>
            </a:r>
            <a:r>
              <a:rPr lang="ru-RU" dirty="0"/>
              <a:t>, но не упоминалось что для </a:t>
            </a:r>
            <a:r>
              <a:rPr lang="en-US" dirty="0" err="1"/>
              <a:t>os.path.join</a:t>
            </a:r>
            <a:r>
              <a:rPr lang="ru-RU" dirty="0"/>
              <a:t> этот метод является очень нужным. </a:t>
            </a:r>
            <a:r>
              <a:rPr lang="ru-RU" dirty="0" err="1"/>
              <a:t>Тоесть</a:t>
            </a:r>
            <a:r>
              <a:rPr lang="ru-RU" dirty="0"/>
              <a:t> их можно </a:t>
            </a:r>
            <a:r>
              <a:rPr lang="ru-RU" dirty="0" err="1"/>
              <a:t>соеденить</a:t>
            </a:r>
            <a:r>
              <a:rPr lang="ru-RU" dirty="0"/>
              <a:t>, примерно так </a:t>
            </a:r>
            <a:r>
              <a:rPr lang="en-US" dirty="0"/>
              <a:t>“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 = </a:t>
            </a:r>
            <a:r>
              <a:rPr lang="en-US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os.path.join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os.path.abspath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(__file__+”/..”))</a:t>
            </a:r>
            <a:r>
              <a:rPr lang="en-US" dirty="0"/>
              <a:t>”</a:t>
            </a:r>
          </a:p>
          <a:p>
            <a:r>
              <a:rPr lang="ru-RU" dirty="0"/>
              <a:t>Ну в общем </a:t>
            </a:r>
            <a:r>
              <a:rPr lang="en-US" dirty="0" err="1"/>
              <a:t>os.path.join</a:t>
            </a:r>
            <a:r>
              <a:rPr lang="en-US" dirty="0"/>
              <a:t> </a:t>
            </a:r>
            <a:r>
              <a:rPr lang="ru-RU" dirty="0"/>
              <a:t>соединяет пути с учётом особенностей операционной системы.</a:t>
            </a:r>
          </a:p>
          <a:p>
            <a:r>
              <a:rPr lang="ru-RU" dirty="0"/>
              <a:t>Но это ещё не всё. Можно ещё с использованием </a:t>
            </a:r>
            <a:r>
              <a:rPr lang="en-US" dirty="0" err="1"/>
              <a:t>os.path.abspath</a:t>
            </a:r>
            <a:r>
              <a:rPr lang="ru-RU" dirty="0"/>
              <a:t> можно назвать </a:t>
            </a:r>
            <a:r>
              <a:rPr lang="ru-RU" dirty="0" err="1"/>
              <a:t>конретную</a:t>
            </a:r>
            <a:r>
              <a:rPr lang="ru-RU" dirty="0"/>
              <a:t> папку там где вы бы хотели найти файл. И это примерно так выглядит </a:t>
            </a:r>
            <a:r>
              <a:rPr lang="en-US" dirty="0"/>
              <a:t>“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 =</a:t>
            </a:r>
            <a:r>
              <a:rPr lang="ru-RU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os.path.join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os.path.abspath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(__file__+”/..”),”</a:t>
            </a:r>
            <a:r>
              <a:rPr lang="ru-RU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Имя </a:t>
            </a:r>
            <a:r>
              <a:rPr lang="ru-RU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вашой</a:t>
            </a:r>
            <a:r>
              <a:rPr lang="ru-RU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папки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/”)</a:t>
            </a:r>
            <a:r>
              <a:rPr lang="en-US" dirty="0"/>
              <a:t>”</a:t>
            </a:r>
          </a:p>
          <a:p>
            <a:r>
              <a:rPr lang="ru-RU" dirty="0"/>
              <a:t>Ну последнее, можно и выбрать конкретный файл или можно сделать вместе с конкретным </a:t>
            </a:r>
            <a:r>
              <a:rPr lang="ru-RU" dirty="0" err="1"/>
              <a:t>папком</a:t>
            </a:r>
            <a:r>
              <a:rPr lang="ru-RU" dirty="0"/>
              <a:t>, оно выглядит так </a:t>
            </a:r>
            <a:r>
              <a:rPr lang="en-US" dirty="0"/>
              <a:t>“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 =</a:t>
            </a:r>
            <a:r>
              <a:rPr lang="ru-RU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os.path.join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os.path.abspath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(__file__+”/..”),”</a:t>
            </a:r>
            <a:r>
              <a:rPr lang="ru-RU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Имя </a:t>
            </a:r>
            <a:r>
              <a:rPr lang="ru-RU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вашой</a:t>
            </a:r>
            <a:r>
              <a:rPr lang="ru-RU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папки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ru-RU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Имя вашего </a:t>
            </a:r>
            <a:r>
              <a:rPr lang="ru-RU" u="sng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файла.формат</a:t>
            </a:r>
            <a:r>
              <a:rPr lang="ru-RU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файла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”)</a:t>
            </a:r>
            <a:r>
              <a:rPr lang="en-US" dirty="0"/>
              <a:t>”</a:t>
            </a:r>
            <a:r>
              <a:rPr lang="ru-RU" dirty="0"/>
              <a:t> но ещё в конкретном файле нужно написать формат файла. В противном случае вы получите </a:t>
            </a:r>
            <a:r>
              <a:rPr lang="en-US" dirty="0"/>
              <a:t>“</a:t>
            </a:r>
            <a:r>
              <a:rPr lang="en-US" u="sng" dirty="0">
                <a:solidFill>
                  <a:srgbClr val="FF0000"/>
                </a:solidFill>
              </a:rPr>
              <a:t>no such file directory</a:t>
            </a: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ru-RU" dirty="0">
                <a:solidFill>
                  <a:schemeClr val="tx1"/>
                </a:solidFill>
              </a:rPr>
              <a:t> и далее где и что нету.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965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946FD-F809-4808-BCF4-8DF87FBD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i="0" dirty="0" err="1">
                <a:solidFill>
                  <a:schemeClr val="bg1"/>
                </a:solidFill>
                <a:effectLst/>
                <a:latin typeface="Helvetica" panose="020B0604020202020204" pitchFamily="34" charset="0"/>
              </a:rPr>
              <a:t>os.path.split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13DA5C-CE3C-4766-A425-1F1E82EC4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Ну и последнее поговорим про </a:t>
            </a:r>
            <a:r>
              <a:rPr lang="en-US" dirty="0" err="1"/>
              <a:t>os.path.split</a:t>
            </a:r>
            <a:r>
              <a:rPr lang="en-US" dirty="0"/>
              <a:t>, </a:t>
            </a:r>
            <a:r>
              <a:rPr lang="ru-RU" dirty="0"/>
              <a:t>этот метод имеет более сложную функцию чем </a:t>
            </a:r>
            <a:r>
              <a:rPr lang="en-US" dirty="0" err="1"/>
              <a:t>os.path.join</a:t>
            </a:r>
            <a:r>
              <a:rPr lang="ru-RU" dirty="0"/>
              <a:t> и </a:t>
            </a:r>
            <a:r>
              <a:rPr lang="en-US" dirty="0" err="1"/>
              <a:t>os.path.abspath</a:t>
            </a:r>
            <a:r>
              <a:rPr lang="ru-RU" dirty="0"/>
              <a:t>.</a:t>
            </a:r>
          </a:p>
          <a:p>
            <a:r>
              <a:rPr lang="en-US" dirty="0" err="1"/>
              <a:t>os.path.split</a:t>
            </a:r>
            <a:r>
              <a:rPr lang="ru-RU" dirty="0"/>
              <a:t> </a:t>
            </a:r>
            <a:r>
              <a:rPr lang="ru-RU" b="0" i="0" dirty="0">
                <a:solidFill>
                  <a:srgbClr val="454545"/>
                </a:solidFill>
                <a:effectLst/>
                <a:latin typeface="Century Gothic" panose="020B0502020202020204" pitchFamily="34" charset="0"/>
              </a:rPr>
              <a:t>разбивает путь на кортеж, где хвост - последний компонент пути, а голова - всё остальное. Хвост никогда не начинается со слеша. Если слешей в пути нет, то пустой будет голова.</a:t>
            </a:r>
            <a:endParaRPr lang="en-US" b="0" i="0" dirty="0">
              <a:solidFill>
                <a:srgbClr val="454545"/>
              </a:solidFill>
              <a:effectLst/>
              <a:latin typeface="Century Gothic" panose="020B0502020202020204" pitchFamily="34" charset="0"/>
            </a:endParaRPr>
          </a:p>
          <a:p>
            <a:r>
              <a:rPr lang="ru-RU" dirty="0">
                <a:solidFill>
                  <a:srgbClr val="454545"/>
                </a:solidFill>
                <a:latin typeface="Century Gothic" panose="020B0502020202020204" pitchFamily="34" charset="0"/>
              </a:rPr>
              <a:t>Есть ещё похожие методы с этим методом такие как </a:t>
            </a:r>
            <a:r>
              <a:rPr lang="en-US" dirty="0" err="1">
                <a:solidFill>
                  <a:srgbClr val="454545"/>
                </a:solidFill>
                <a:latin typeface="Century Gothic" panose="020B0502020202020204" pitchFamily="34" charset="0"/>
              </a:rPr>
              <a:t>os.path.splitext</a:t>
            </a:r>
            <a:r>
              <a:rPr lang="ru-RU" dirty="0">
                <a:solidFill>
                  <a:srgbClr val="454545"/>
                </a:solidFill>
                <a:latin typeface="Century Gothic" panose="020B0502020202020204" pitchFamily="34" charset="0"/>
              </a:rPr>
              <a:t> и </a:t>
            </a:r>
            <a:r>
              <a:rPr lang="en-US" dirty="0" err="1">
                <a:solidFill>
                  <a:srgbClr val="454545"/>
                </a:solidFill>
                <a:latin typeface="Century Gothic" panose="020B0502020202020204" pitchFamily="34" charset="0"/>
              </a:rPr>
              <a:t>os.path.splitdrive</a:t>
            </a:r>
            <a:r>
              <a:rPr lang="ru-RU" dirty="0">
                <a:solidFill>
                  <a:srgbClr val="454545"/>
                </a:solidFill>
                <a:latin typeface="Century Gothic" panose="020B0502020202020204" pitchFamily="34" charset="0"/>
              </a:rPr>
              <a:t> но о них обсуждать мы не будем.</a:t>
            </a:r>
          </a:p>
          <a:p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17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15836-8A10-48C7-9B06-91BFF8CC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Это всё я хотел сказать вам про эти 3 методы в модуле </a:t>
            </a:r>
            <a:r>
              <a:rPr lang="en-US" sz="3200" dirty="0" err="1"/>
              <a:t>os.path</a:t>
            </a:r>
            <a:r>
              <a:rPr lang="ru-RU" sz="3200" dirty="0"/>
              <a:t> в модуле </a:t>
            </a:r>
            <a:r>
              <a:rPr lang="en-US" sz="3200" dirty="0" err="1"/>
              <a:t>os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7260FD-F85A-4702-BFBC-1460AD513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я ещё что то упустил что то важное, то я предоставляю извинение за такую ошибку в презентации</a:t>
            </a:r>
          </a:p>
          <a:p>
            <a:r>
              <a:rPr lang="ru-RU" dirty="0"/>
              <a:t>Эту презентацию делал Дима Срибный который учится второй год в </a:t>
            </a:r>
            <a:r>
              <a:rPr lang="en-US" dirty="0"/>
              <a:t>python</a:t>
            </a:r>
            <a:endParaRPr lang="ru-RU" dirty="0"/>
          </a:p>
          <a:p>
            <a:r>
              <a:rPr lang="ru-RU" dirty="0"/>
              <a:t>Это презентацию сделано с целью выполнить домашнее задание и не является полноценным гайдом из интернета. В интернете вы всегда найдете больше информации чем у моей презентации</a:t>
            </a:r>
          </a:p>
          <a:p>
            <a:r>
              <a:rPr lang="ru-RU" dirty="0"/>
              <a:t>Связь по почте с автором презентации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dimasribnyj12@gmail.com</a:t>
            </a:r>
            <a:endParaRPr lang="ru-RU" dirty="0"/>
          </a:p>
          <a:p>
            <a:r>
              <a:rPr lang="ru-RU" dirty="0"/>
              <a:t>На этом всё, презентацию можно закрывать! Всем Пока!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55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73</TotalTime>
  <Words>642</Words>
  <Application>Microsoft Office PowerPoint</Application>
  <PresentationFormat>Широкоэкранный</PresentationFormat>
  <Paragraphs>36</Paragraphs>
  <Slides>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</vt:lpstr>
      <vt:lpstr>Helvetica</vt:lpstr>
      <vt:lpstr>Wingdings 3</vt:lpstr>
      <vt:lpstr>Совет директоров</vt:lpstr>
      <vt:lpstr>Модуль os</vt:lpstr>
      <vt:lpstr>Для чего мы используем модуль os?</vt:lpstr>
      <vt:lpstr>Но нам нужно ещё один модуль достать из модуля os и им будет os.path</vt:lpstr>
      <vt:lpstr>os.path.abspath, вот его мы больше всего используем</vt:lpstr>
      <vt:lpstr>os.path.join</vt:lpstr>
      <vt:lpstr>os.path.split</vt:lpstr>
      <vt:lpstr>Это всё я хотел сказать вам про эти 3 методы в модуле os.path в модуле 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 os</dc:title>
  <dc:creator>DIMA SRIBNYJ</dc:creator>
  <cp:lastModifiedBy>DIMA SRIBNYJ</cp:lastModifiedBy>
  <cp:revision>1</cp:revision>
  <dcterms:created xsi:type="dcterms:W3CDTF">2022-05-01T14:28:25Z</dcterms:created>
  <dcterms:modified xsi:type="dcterms:W3CDTF">2022-05-01T15:43:09Z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